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3BDD7F77-4F08-C146-B6ED-CBD7B569E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67A16BC-AC97-8305-8862-AC26FBA393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0A338-A66B-4F0F-831A-AB6F8060919B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87394F-C272-5C1B-A62E-B47219009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C7C82F7-E0EA-4ED5-01D7-D3C6CD4AC8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6435B-C491-4030-9DA2-BF3DF794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11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0B375-7151-4FF1-9E81-20BBF8F72550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8E5E8-C1E8-4EE9-8856-82E5D6EF80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94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8E5E8-C1E8-4EE9-8856-82E5D6EF806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26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8E5E8-C1E8-4EE9-8856-82E5D6EF80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49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0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4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3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2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35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9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8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5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1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7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3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3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33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7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5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BE55-1369-4BD5-9462-9E4FDEEC25E6}" type="datetimeFigureOut">
              <a:rPr lang="tr-TR" smtClean="0"/>
              <a:t>25.06.2025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142DB1-5B05-45CB-93E3-9A01D7F087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244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381404-4A08-3FAF-F62B-4E7474C3F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9222" y="2181658"/>
            <a:ext cx="6858000" cy="17907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975" dirty="0">
                <a:latin typeface="Amasis MT Pro Medium" panose="02040604050005020304" pitchFamily="18" charset="-94"/>
              </a:rPr>
              <a:t>Tesislerimizde Yapılan Laboratuvar Testleri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0B5F15-8932-A772-FB45-A1986DE3C0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28925" lvl="8">
              <a:lnSpc>
                <a:spcPct val="110000"/>
              </a:lnSpc>
            </a:pPr>
            <a:endParaRPr lang="tr-TR" b="1" dirty="0">
              <a:solidFill>
                <a:srgbClr val="FFFFFF"/>
              </a:solidFill>
            </a:endParaRPr>
          </a:p>
          <a:p>
            <a:pPr marL="2828925" lvl="8">
              <a:lnSpc>
                <a:spcPct val="110000"/>
              </a:lnSpc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F1F6EA3-1340-8EBB-26D8-A61FB29F40BA}"/>
              </a:ext>
            </a:extLst>
          </p:cNvPr>
          <p:cNvSpPr txBox="1"/>
          <p:nvPr/>
        </p:nvSpPr>
        <p:spPr>
          <a:xfrm>
            <a:off x="-629222" y="1535982"/>
            <a:ext cx="4570857" cy="532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350" b="1" dirty="0">
              <a:solidFill>
                <a:srgbClr val="FFFFFF"/>
              </a:solidFill>
            </a:endParaRPr>
          </a:p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tr-TR" sz="1350" b="1" dirty="0">
              <a:solidFill>
                <a:srgbClr val="FFFFFF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992BE69-0AB7-C884-9D05-6D475B1EDAAF}"/>
              </a:ext>
            </a:extLst>
          </p:cNvPr>
          <p:cNvSpPr txBox="1"/>
          <p:nvPr/>
        </p:nvSpPr>
        <p:spPr>
          <a:xfrm>
            <a:off x="435559" y="3200203"/>
            <a:ext cx="3687405" cy="2506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/>
                </a:solidFill>
              </a:rPr>
              <a:t>Yanma Testi</a:t>
            </a:r>
          </a:p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Toz</a:t>
            </a:r>
            <a:r>
              <a:rPr lang="en-US" b="1" dirty="0">
                <a:solidFill>
                  <a:schemeClr val="bg1"/>
                </a:solidFill>
              </a:rPr>
              <a:t> Testi</a:t>
            </a:r>
            <a:endParaRPr lang="tr-TR" b="1" dirty="0">
              <a:solidFill>
                <a:schemeClr val="bg1"/>
              </a:solidFill>
            </a:endParaRPr>
          </a:p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/>
                </a:solidFill>
              </a:rPr>
              <a:t>Çekme-Kopma Testi</a:t>
            </a:r>
          </a:p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/>
                </a:solidFill>
              </a:rPr>
              <a:t>Sıcaklık Dayanımı Testi</a:t>
            </a:r>
          </a:p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/>
                </a:solidFill>
              </a:rPr>
              <a:t>Ses </a:t>
            </a:r>
            <a:r>
              <a:rPr lang="tr-TR" b="1" dirty="0" err="1">
                <a:solidFill>
                  <a:schemeClr val="bg1"/>
                </a:solidFill>
              </a:rPr>
              <a:t>Yutumlama</a:t>
            </a:r>
            <a:r>
              <a:rPr lang="tr-TR" b="1" dirty="0">
                <a:solidFill>
                  <a:schemeClr val="bg1"/>
                </a:solidFill>
              </a:rPr>
              <a:t> Testi</a:t>
            </a:r>
          </a:p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/>
                </a:solidFill>
              </a:rPr>
              <a:t>Ses İletim Kaybı Testi</a:t>
            </a:r>
          </a:p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/>
                </a:solidFill>
              </a:rPr>
              <a:t>Polip (Hammadde </a:t>
            </a:r>
            <a:r>
              <a:rPr lang="tr-TR" b="1" dirty="0" err="1">
                <a:solidFill>
                  <a:schemeClr val="bg1"/>
                </a:solidFill>
              </a:rPr>
              <a:t>Gkk</a:t>
            </a:r>
            <a:r>
              <a:rPr lang="tr-TR" b="1" dirty="0">
                <a:solidFill>
                  <a:schemeClr val="bg1"/>
                </a:solidFill>
              </a:rPr>
              <a:t>)</a:t>
            </a:r>
          </a:p>
          <a:p>
            <a:pPr marL="257175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chemeClr val="bg1"/>
                </a:solidFill>
              </a:rPr>
              <a:t>Polyester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78D70A7-2DCD-1194-E6EB-310281E332F6}"/>
              </a:ext>
            </a:extLst>
          </p:cNvPr>
          <p:cNvSpPr txBox="1"/>
          <p:nvPr/>
        </p:nvSpPr>
        <p:spPr>
          <a:xfrm>
            <a:off x="4633752" y="3854251"/>
            <a:ext cx="488975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350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1C0133F-6572-445C-E80C-B88B2C682477}"/>
              </a:ext>
            </a:extLst>
          </p:cNvPr>
          <p:cNvSpPr txBox="1"/>
          <p:nvPr/>
        </p:nvSpPr>
        <p:spPr>
          <a:xfrm>
            <a:off x="1908239" y="3293929"/>
            <a:ext cx="5078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350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6EC62BE-533B-CD88-24E6-EBFB584F95A5}"/>
              </a:ext>
            </a:extLst>
          </p:cNvPr>
          <p:cNvSpPr txBox="1"/>
          <p:nvPr/>
        </p:nvSpPr>
        <p:spPr>
          <a:xfrm>
            <a:off x="1908239" y="3293929"/>
            <a:ext cx="5078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350" dirty="0"/>
          </a:p>
        </p:txBody>
      </p:sp>
      <p:pic>
        <p:nvPicPr>
          <p:cNvPr id="4" name="Picture 1" descr="Ekran Resmi 2015-06-04 16.27.20.png">
            <a:extLst>
              <a:ext uri="{FF2B5EF4-FFF2-40B4-BE49-F238E27FC236}">
                <a16:creationId xmlns:a16="http://schemas.microsoft.com/office/drawing/2014/main" id="{0CC0FCE8-95BA-676E-37C9-F26747172E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1102"/>
            <a:ext cx="9144000" cy="1664222"/>
          </a:xfrm>
          <a:prstGeom prst="rect">
            <a:avLst/>
          </a:prstGeom>
        </p:spPr>
      </p:pic>
      <p:pic>
        <p:nvPicPr>
          <p:cNvPr id="6" name="Picture 6" descr="punteks logo.jpg">
            <a:extLst>
              <a:ext uri="{FF2B5EF4-FFF2-40B4-BE49-F238E27FC236}">
                <a16:creationId xmlns:a16="http://schemas.microsoft.com/office/drawing/2014/main" id="{E86C487A-FD3F-D601-4576-A4D68E941B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050" y="5530765"/>
            <a:ext cx="6120384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2772F9-E297-1924-269B-91AEDD59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46" y="2040429"/>
            <a:ext cx="6347713" cy="1320800"/>
          </a:xfrm>
        </p:spPr>
        <p:txBody>
          <a:bodyPr/>
          <a:lstStyle/>
          <a:p>
            <a:r>
              <a:rPr lang="tr-TR" dirty="0"/>
              <a:t>YANMA TESTİ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6285BB-8D81-A2E0-2CF0-208344C6E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70" y="2700829"/>
            <a:ext cx="2117273" cy="3880773"/>
          </a:xfrm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Ürünlerimizin yanmazlık özelliğini kontrol etmek için ISO 3795 ve FMVSS 302 Standartlarına uygun yanma kabinimizde yanma testleri yapabiliyoruz.</a:t>
            </a:r>
            <a:r>
              <a:rPr lang="tr-TR" b="1" dirty="0">
                <a:solidFill>
                  <a:srgbClr val="FFFFFF"/>
                </a:solidFill>
              </a:rPr>
              <a:t>.</a:t>
            </a:r>
            <a:endParaRPr lang="en-US" b="1" dirty="0">
              <a:solidFill>
                <a:srgbClr val="FFFFFF"/>
              </a:solidFill>
            </a:endParaRPr>
          </a:p>
          <a:p>
            <a:endParaRPr lang="tr-TR" dirty="0"/>
          </a:p>
        </p:txBody>
      </p:sp>
      <p:pic>
        <p:nvPicPr>
          <p:cNvPr id="4" name="Picture 1" descr="Ekran Resmi 2015-06-04 16.27.20.png">
            <a:extLst>
              <a:ext uri="{FF2B5EF4-FFF2-40B4-BE49-F238E27FC236}">
                <a16:creationId xmlns:a16="http://schemas.microsoft.com/office/drawing/2014/main" id="{2180BFE1-D31A-9051-E82A-8429585971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17" y="265288"/>
            <a:ext cx="9144000" cy="1664222"/>
          </a:xfrm>
          <a:prstGeom prst="rect">
            <a:avLst/>
          </a:prstGeom>
        </p:spPr>
      </p:pic>
      <p:pic>
        <p:nvPicPr>
          <p:cNvPr id="7" name="Resim 6" descr="gereç, beyaz eşya, mutfak aleti, iç mekan içeren bir resim&#10;&#10;Açıklama otomatik olarak oluşturuldu">
            <a:extLst>
              <a:ext uri="{FF2B5EF4-FFF2-40B4-BE49-F238E27FC236}">
                <a16:creationId xmlns:a16="http://schemas.microsoft.com/office/drawing/2014/main" id="{F7D50578-764A-F089-300E-4CFA475BC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25292" r="8885" b="23849"/>
          <a:stretch/>
        </p:blipFill>
        <p:spPr>
          <a:xfrm>
            <a:off x="3314700" y="2846783"/>
            <a:ext cx="2201196" cy="1781552"/>
          </a:xfrm>
          <a:prstGeom prst="rect">
            <a:avLst/>
          </a:prstGeom>
        </p:spPr>
      </p:pic>
      <p:pic>
        <p:nvPicPr>
          <p:cNvPr id="8" name="Resim 7" descr="gereç, mutfak aleti, beyaz eşya, fırın içeren bir resim&#10;&#10;Açıklama otomatik olarak oluşturuldu">
            <a:extLst>
              <a:ext uri="{FF2B5EF4-FFF2-40B4-BE49-F238E27FC236}">
                <a16:creationId xmlns:a16="http://schemas.microsoft.com/office/drawing/2014/main" id="{BAB9E2CD-2B74-9A5E-2310-DF4D88EAB1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3" b="9897"/>
          <a:stretch/>
        </p:blipFill>
        <p:spPr>
          <a:xfrm>
            <a:off x="5503214" y="2846783"/>
            <a:ext cx="1899327" cy="1781552"/>
          </a:xfrm>
          <a:prstGeom prst="rect">
            <a:avLst/>
          </a:prstGeom>
        </p:spPr>
      </p:pic>
      <p:pic>
        <p:nvPicPr>
          <p:cNvPr id="9" name="Picture 6" descr="punteks logo.jpg">
            <a:extLst>
              <a:ext uri="{FF2B5EF4-FFF2-40B4-BE49-F238E27FC236}">
                <a16:creationId xmlns:a16="http://schemas.microsoft.com/office/drawing/2014/main" id="{01BF2435-2148-962B-F6B9-C793FBB5ED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171" y="5545608"/>
            <a:ext cx="6120384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458B9C-2B94-90DB-F078-CDE615F6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0337" y="2011107"/>
            <a:ext cx="6347713" cy="1320800"/>
          </a:xfrm>
        </p:spPr>
        <p:txBody>
          <a:bodyPr/>
          <a:lstStyle/>
          <a:p>
            <a:pPr algn="ctr"/>
            <a:r>
              <a:rPr lang="tr-TR" dirty="0">
                <a:latin typeface="Aptos" panose="020B0004020202020204" pitchFamily="34" charset="0"/>
              </a:rPr>
              <a:t>TOZ TESTİ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03505C-2501-B461-2A2D-6279396DC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12" y="2671507"/>
            <a:ext cx="2882646" cy="3263504"/>
          </a:xfrm>
        </p:spPr>
        <p:txBody>
          <a:bodyPr/>
          <a:lstStyle/>
          <a:p>
            <a:r>
              <a:rPr lang="tr-TR" sz="1800" b="1" dirty="0">
                <a:solidFill>
                  <a:schemeClr val="bg1"/>
                </a:solidFill>
              </a:rPr>
              <a:t>Müşterilerimizin toz için özel talepleri olması durumunda ürünlerin toz miktarlarını belirlemek için toz testi yapabiliyoruz.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tr-TR" sz="1800" dirty="0"/>
          </a:p>
        </p:txBody>
      </p:sp>
      <p:pic>
        <p:nvPicPr>
          <p:cNvPr id="4" name="Resim 3" descr="alet, iç mekan, ofis malzemesi, elektronik donanım içeren bir resim&#10;&#10;Açıklama otomatik olarak oluşturuldu">
            <a:extLst>
              <a:ext uri="{FF2B5EF4-FFF2-40B4-BE49-F238E27FC236}">
                <a16:creationId xmlns:a16="http://schemas.microsoft.com/office/drawing/2014/main" id="{182AB732-8E1C-22AD-07A2-10740696B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92" y="2157222"/>
            <a:ext cx="3127248" cy="2251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punteks logo.jpg">
            <a:extLst>
              <a:ext uri="{FF2B5EF4-FFF2-40B4-BE49-F238E27FC236}">
                <a16:creationId xmlns:a16="http://schemas.microsoft.com/office/drawing/2014/main" id="{9341AFF4-2135-F3DD-D0DF-4D2CE095F4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064" y="5475336"/>
            <a:ext cx="6120384" cy="1481328"/>
          </a:xfrm>
          <a:prstGeom prst="rect">
            <a:avLst/>
          </a:prstGeom>
        </p:spPr>
      </p:pic>
      <p:pic>
        <p:nvPicPr>
          <p:cNvPr id="7" name="Picture 1" descr="Ekran Resmi 2015-06-04 16.27.20.png">
            <a:extLst>
              <a:ext uri="{FF2B5EF4-FFF2-40B4-BE49-F238E27FC236}">
                <a16:creationId xmlns:a16="http://schemas.microsoft.com/office/drawing/2014/main" id="{1DA7DD3F-5768-24FB-9B8E-C841D63A07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068"/>
            <a:ext cx="9144000" cy="16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3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79F90A-E9BE-3D7D-17E3-F50DD3F3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2025" y="1701668"/>
            <a:ext cx="6347713" cy="1320800"/>
          </a:xfrm>
        </p:spPr>
        <p:txBody>
          <a:bodyPr/>
          <a:lstStyle/>
          <a:p>
            <a:pPr algn="ctr"/>
            <a:r>
              <a:rPr lang="tr-TR" dirty="0"/>
              <a:t>ÇEKME- KOPMA TESTİ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FB970A-DD65-6F90-8ECA-4197ACBA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357" y="2428718"/>
            <a:ext cx="4617720" cy="32635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Müşterilerimizin ürün mukavemeti için özel bir talepleri olması durumunda aşağıdaki standartlara uygun şekilde ürünümüzün çekme-kopma ve yırtılma direncini ölçebiliyoruz;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TS EN ISO 7500-1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TS EN ISO 527-3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TS EN ISO 6892-1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TS 1398-1EN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ISO 527-1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TS ISO 11093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TS EN ISO 12048 (DVT UCK E S80 N)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ISO 1798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ISO 1926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AFERA 5001</a:t>
            </a:r>
          </a:p>
          <a:p>
            <a:pPr>
              <a:lnSpc>
                <a:spcPct val="110000"/>
              </a:lnSpc>
            </a:pPr>
            <a:r>
              <a:rPr lang="tr-TR" sz="4800" b="1" dirty="0">
                <a:solidFill>
                  <a:schemeClr val="bg1"/>
                </a:solidFill>
              </a:rPr>
              <a:t>PSTC-101</a:t>
            </a:r>
          </a:p>
          <a:p>
            <a:pPr marL="0" indent="0">
              <a:lnSpc>
                <a:spcPct val="110000"/>
              </a:lnSpc>
              <a:buNone/>
            </a:pPr>
            <a:endParaRPr lang="tr-TR" sz="4800" b="1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tr-TR" sz="4800" b="1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tr-TR" sz="4800" b="1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4" name="Resim 3" descr="iç mekan, duvar, makine, metin içeren bir resim&#10;&#10;Açıklama otomatik olarak oluşturuldu">
            <a:extLst>
              <a:ext uri="{FF2B5EF4-FFF2-40B4-BE49-F238E27FC236}">
                <a16:creationId xmlns:a16="http://schemas.microsoft.com/office/drawing/2014/main" id="{A9D87F0F-5F5A-5FC0-BD24-F7EBC6B5B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/>
          <a:stretch/>
        </p:blipFill>
        <p:spPr>
          <a:xfrm>
            <a:off x="6765299" y="2265357"/>
            <a:ext cx="2045063" cy="3115913"/>
          </a:xfrm>
          <a:prstGeom prst="rect">
            <a:avLst/>
          </a:prstGeom>
        </p:spPr>
      </p:pic>
      <p:pic>
        <p:nvPicPr>
          <p:cNvPr id="6" name="Picture 1" descr="Ekran Resmi 2015-06-04 16.27.20.png">
            <a:extLst>
              <a:ext uri="{FF2B5EF4-FFF2-40B4-BE49-F238E27FC236}">
                <a16:creationId xmlns:a16="http://schemas.microsoft.com/office/drawing/2014/main" id="{DCB07012-B494-E7CF-B5B4-9E0A5C13A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763"/>
            <a:ext cx="9144000" cy="1664222"/>
          </a:xfrm>
          <a:prstGeom prst="rect">
            <a:avLst/>
          </a:prstGeom>
        </p:spPr>
      </p:pic>
      <p:pic>
        <p:nvPicPr>
          <p:cNvPr id="7" name="Picture 6" descr="punteks logo.jpg">
            <a:extLst>
              <a:ext uri="{FF2B5EF4-FFF2-40B4-BE49-F238E27FC236}">
                <a16:creationId xmlns:a16="http://schemas.microsoft.com/office/drawing/2014/main" id="{BDE0211D-0CFF-19B9-5D31-EAA92CB5C9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178" y="5603029"/>
            <a:ext cx="5185148" cy="12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9FA799-D319-BDF7-6F22-05875E46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99" y="2002387"/>
            <a:ext cx="6347713" cy="1320800"/>
          </a:xfrm>
        </p:spPr>
        <p:txBody>
          <a:bodyPr/>
          <a:lstStyle/>
          <a:p>
            <a:pPr algn="ctr"/>
            <a:r>
              <a:rPr lang="tr-TR" dirty="0">
                <a:latin typeface="Aptos" panose="020B0004020202020204" pitchFamily="34" charset="0"/>
              </a:rPr>
              <a:t>SICAKLIK DAYANIMI TESTLERİ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22BCB4-1D53-C0B6-C76B-D4C3FE1F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1" y="2662787"/>
            <a:ext cx="3122676" cy="3263504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tr-TR" sz="1800" b="1" dirty="0">
                <a:solidFill>
                  <a:schemeClr val="bg1"/>
                </a:solidFill>
              </a:rPr>
              <a:t>Müşteri özel isteği doğrultusunda ürünlerin sıcaklık dayanım testlerini gerçekleştirebiliyoruz.</a:t>
            </a:r>
          </a:p>
          <a:p>
            <a:pPr>
              <a:lnSpc>
                <a:spcPct val="110000"/>
              </a:lnSpc>
            </a:pPr>
            <a:r>
              <a:rPr lang="tr-TR" sz="1800" b="1" dirty="0">
                <a:solidFill>
                  <a:schemeClr val="bg1"/>
                </a:solidFill>
              </a:rPr>
              <a:t>TS EN 1604</a:t>
            </a:r>
          </a:p>
          <a:p>
            <a:endParaRPr lang="tr-TR" dirty="0"/>
          </a:p>
        </p:txBody>
      </p:sp>
      <p:pic>
        <p:nvPicPr>
          <p:cNvPr id="4" name="Resim 1">
            <a:extLst>
              <a:ext uri="{FF2B5EF4-FFF2-40B4-BE49-F238E27FC236}">
                <a16:creationId xmlns:a16="http://schemas.microsoft.com/office/drawing/2014/main" id="{867B345A-EAA3-BF12-0DD9-3C6E93DC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86" y="2711773"/>
            <a:ext cx="3201355" cy="206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Ekran Resmi 2015-06-04 16.27.20.png">
            <a:extLst>
              <a:ext uri="{FF2B5EF4-FFF2-40B4-BE49-F238E27FC236}">
                <a16:creationId xmlns:a16="http://schemas.microsoft.com/office/drawing/2014/main" id="{BCD5CE8E-F49F-9664-51F9-6FC042EB49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577"/>
            <a:ext cx="9144000" cy="1664222"/>
          </a:xfrm>
          <a:prstGeom prst="rect">
            <a:avLst/>
          </a:prstGeom>
        </p:spPr>
      </p:pic>
      <p:pic>
        <p:nvPicPr>
          <p:cNvPr id="7" name="Picture 6" descr="punteks logo.jpg">
            <a:extLst>
              <a:ext uri="{FF2B5EF4-FFF2-40B4-BE49-F238E27FC236}">
                <a16:creationId xmlns:a16="http://schemas.microsoft.com/office/drawing/2014/main" id="{47E1DFB8-763D-79FC-D39A-2DF8832FD6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089" y="5603029"/>
            <a:ext cx="5185148" cy="12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74A014-BC55-26AA-1435-D826DE95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0" y="1832442"/>
            <a:ext cx="5029200" cy="796458"/>
          </a:xfrm>
        </p:spPr>
        <p:txBody>
          <a:bodyPr>
            <a:normAutofit fontScale="90000"/>
          </a:bodyPr>
          <a:lstStyle/>
          <a:p>
            <a:r>
              <a:rPr lang="tr-TR" dirty="0"/>
              <a:t>SES YUTUMLAMA TESTİ</a:t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 descr="silah, iç mekan, silindir, duva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3617273-D319-AA16-1DF5-757E5840C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70" y="2338297"/>
            <a:ext cx="3287311" cy="2465483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D43CB88-FF4E-C502-E2E2-912013311ECB}"/>
              </a:ext>
            </a:extLst>
          </p:cNvPr>
          <p:cNvSpPr txBox="1"/>
          <p:nvPr/>
        </p:nvSpPr>
        <p:spPr>
          <a:xfrm>
            <a:off x="1136280" y="2338297"/>
            <a:ext cx="2777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önemlidir.</a:t>
            </a:r>
          </a:p>
        </p:txBody>
      </p:sp>
      <p:pic>
        <p:nvPicPr>
          <p:cNvPr id="8" name="Picture 1" descr="Ekran Resmi 2015-06-04 16.27.20.png">
            <a:extLst>
              <a:ext uri="{FF2B5EF4-FFF2-40B4-BE49-F238E27FC236}">
                <a16:creationId xmlns:a16="http://schemas.microsoft.com/office/drawing/2014/main" id="{D743B9BC-774D-FD56-C257-F7C2F81125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774"/>
            <a:ext cx="9070521" cy="1578039"/>
          </a:xfrm>
          <a:prstGeom prst="rect">
            <a:avLst/>
          </a:prstGeom>
        </p:spPr>
      </p:pic>
      <p:pic>
        <p:nvPicPr>
          <p:cNvPr id="9" name="Picture 6" descr="punteks logo.jpg">
            <a:extLst>
              <a:ext uri="{FF2B5EF4-FFF2-40B4-BE49-F238E27FC236}">
                <a16:creationId xmlns:a16="http://schemas.microsoft.com/office/drawing/2014/main" id="{C0DB3D40-B35F-33A2-4894-83A811D86C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260" y="5753799"/>
            <a:ext cx="5185148" cy="125497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A8D0117-1679-7B2F-8228-BB05F3CFA214}"/>
              </a:ext>
            </a:extLst>
          </p:cNvPr>
          <p:cNvSpPr txBox="1"/>
          <p:nvPr/>
        </p:nvSpPr>
        <p:spPr>
          <a:xfrm>
            <a:off x="335990" y="2424757"/>
            <a:ext cx="4640580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anchor="b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Malzemenin ses dalgalarını ne ölçüde soğurduğunu belirlemek için yapılan bir testtir. Akustik performans değerlendirmelerinde kullanılır ve özellikle yankı kontrolü ile ses yalıtımı açısından kritik öneme sahiptir.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tr-TR" dirty="0">
              <a:solidFill>
                <a:schemeClr val="bg1"/>
              </a:solidFill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</a:rPr>
              <a:t>ISO 10524-2</a:t>
            </a:r>
          </a:p>
        </p:txBody>
      </p:sp>
    </p:spTree>
    <p:extLst>
      <p:ext uri="{BB962C8B-B14F-4D97-AF65-F5344CB8AC3E}">
        <p14:creationId xmlns:p14="http://schemas.microsoft.com/office/powerpoint/2010/main" val="6503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B12F5-F3AD-1352-F8A2-373B7209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995" y="1707227"/>
            <a:ext cx="6347713" cy="1320800"/>
          </a:xfrm>
        </p:spPr>
        <p:txBody>
          <a:bodyPr/>
          <a:lstStyle/>
          <a:p>
            <a:r>
              <a:rPr lang="tr-TR" dirty="0"/>
              <a:t>SES İLETİM KAYBI TESTİ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360F16E-A835-0145-4EF6-B7EBB840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95" y="2367627"/>
            <a:ext cx="3080658" cy="3880773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Bir malzemenin sesin bir taraftan diğerine geçişini ne kadar engellediğini ölçen testtir. Gürültü kontrolü ve yapı akustiği alanlarında ses yalıtım performansını belirlemek için kullanılır.</a:t>
            </a:r>
          </a:p>
          <a:p>
            <a:r>
              <a:rPr lang="tr-TR" dirty="0">
                <a:solidFill>
                  <a:schemeClr val="bg1"/>
                </a:solidFill>
              </a:rPr>
              <a:t>ASTM 1050</a:t>
            </a:r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3BE6528-36B2-A70C-CD41-D726942DA74B}"/>
              </a:ext>
            </a:extLst>
          </p:cNvPr>
          <p:cNvSpPr txBox="1"/>
          <p:nvPr/>
        </p:nvSpPr>
        <p:spPr>
          <a:xfrm>
            <a:off x="2577697" y="62715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.</a:t>
            </a:r>
          </a:p>
        </p:txBody>
      </p:sp>
      <p:pic>
        <p:nvPicPr>
          <p:cNvPr id="10" name="Resim 9" descr="iç mekan, duva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D3FAD72-0CA7-A2F1-6605-51B98077D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5" y="2449168"/>
            <a:ext cx="3391904" cy="2543928"/>
          </a:xfrm>
          <a:prstGeom prst="rect">
            <a:avLst/>
          </a:prstGeom>
        </p:spPr>
      </p:pic>
      <p:pic>
        <p:nvPicPr>
          <p:cNvPr id="11" name="Picture 1" descr="Ekran Resmi 2015-06-04 16.27.20.png">
            <a:extLst>
              <a:ext uri="{FF2B5EF4-FFF2-40B4-BE49-F238E27FC236}">
                <a16:creationId xmlns:a16="http://schemas.microsoft.com/office/drawing/2014/main" id="{CE434157-7D9A-D509-5A0A-DAD10E4552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1701813"/>
          </a:xfrm>
          <a:prstGeom prst="rect">
            <a:avLst/>
          </a:prstGeom>
        </p:spPr>
      </p:pic>
      <p:pic>
        <p:nvPicPr>
          <p:cNvPr id="12" name="Picture 6" descr="punteks logo.jpg">
            <a:extLst>
              <a:ext uri="{FF2B5EF4-FFF2-40B4-BE49-F238E27FC236}">
                <a16:creationId xmlns:a16="http://schemas.microsoft.com/office/drawing/2014/main" id="{200C51EF-769A-81A3-8598-3618611434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644067"/>
            <a:ext cx="5185148" cy="12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1CB8C8-D420-20DF-6941-BD342C8B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58" y="1964871"/>
            <a:ext cx="6347713" cy="1320800"/>
          </a:xfrm>
        </p:spPr>
        <p:txBody>
          <a:bodyPr/>
          <a:lstStyle/>
          <a:p>
            <a:r>
              <a:rPr lang="tr-TR" dirty="0"/>
              <a:t>POLİP TESTİ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9207EF-2C2B-7188-D774-4713FC30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881" y="2544311"/>
            <a:ext cx="2966358" cy="3880773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Malzeme yüzeyinde oluşabilecek polip (lif topaklanması) oluşumuna karşı dayanıklılığını ölçen testtir. Kumaşın uzun süreli kullanımda estetik ve konfor açısından performansını değerlendirir.</a:t>
            </a:r>
          </a:p>
          <a:p>
            <a:endParaRPr lang="tr-TR" dirty="0"/>
          </a:p>
        </p:txBody>
      </p:sp>
      <p:pic>
        <p:nvPicPr>
          <p:cNvPr id="5" name="Picture 1" descr="Ekran Resmi 2015-06-04 16.27.20.png">
            <a:extLst>
              <a:ext uri="{FF2B5EF4-FFF2-40B4-BE49-F238E27FC236}">
                <a16:creationId xmlns:a16="http://schemas.microsoft.com/office/drawing/2014/main" id="{978E9A91-F60D-D376-BE75-E1E6456AD9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701813"/>
          </a:xfrm>
          <a:prstGeom prst="rect">
            <a:avLst/>
          </a:prstGeom>
        </p:spPr>
      </p:pic>
      <p:pic>
        <p:nvPicPr>
          <p:cNvPr id="6" name="Picture 6" descr="punteks logo.jpg">
            <a:extLst>
              <a:ext uri="{FF2B5EF4-FFF2-40B4-BE49-F238E27FC236}">
                <a16:creationId xmlns:a16="http://schemas.microsoft.com/office/drawing/2014/main" id="{6B86DF9A-C8E8-1BF4-1B43-B187B7AAEC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097" y="5726367"/>
            <a:ext cx="5185148" cy="1254971"/>
          </a:xfrm>
          <a:prstGeom prst="rect">
            <a:avLst/>
          </a:prstGeom>
        </p:spPr>
      </p:pic>
      <p:pic>
        <p:nvPicPr>
          <p:cNvPr id="8" name="Resim 7" descr="iç mekan, duvar, kapak, mutfak aleti içeren bir resim">
            <a:extLst>
              <a:ext uri="{FF2B5EF4-FFF2-40B4-BE49-F238E27FC236}">
                <a16:creationId xmlns:a16="http://schemas.microsoft.com/office/drawing/2014/main" id="{54AB2EFD-0E65-F339-CAB1-82E350E98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816" y="2416628"/>
            <a:ext cx="3365376" cy="27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F65F7-6164-1957-0A82-9D25FB81A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A400C0-832B-298F-B36A-551EBAE2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58" y="1964871"/>
            <a:ext cx="6347713" cy="1320800"/>
          </a:xfrm>
        </p:spPr>
        <p:txBody>
          <a:bodyPr/>
          <a:lstStyle/>
          <a:p>
            <a:r>
              <a:rPr lang="tr-TR" dirty="0"/>
              <a:t>POLYESTER TESTİ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4AAC37-3926-020C-AAD3-10D0F82A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143" y="2623657"/>
            <a:ext cx="2966358" cy="3880773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Polyester elyafın fiziksel ve kimyasal özelliklerini değerlendirmek amacıyla yapılan testtir. Dayanıklılık, çekme, kopma, ısıya ve neme karşı davranış gibi performans kriterleri incelenir.</a:t>
            </a:r>
          </a:p>
          <a:p>
            <a:endParaRPr lang="tr-TR" dirty="0"/>
          </a:p>
        </p:txBody>
      </p:sp>
      <p:pic>
        <p:nvPicPr>
          <p:cNvPr id="5" name="Picture 1" descr="Ekran Resmi 2015-06-04 16.27.20.png">
            <a:extLst>
              <a:ext uri="{FF2B5EF4-FFF2-40B4-BE49-F238E27FC236}">
                <a16:creationId xmlns:a16="http://schemas.microsoft.com/office/drawing/2014/main" id="{66CBC9DB-D418-552C-3D89-8DB67FD1E2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701813"/>
          </a:xfrm>
          <a:prstGeom prst="rect">
            <a:avLst/>
          </a:prstGeom>
        </p:spPr>
      </p:pic>
      <p:pic>
        <p:nvPicPr>
          <p:cNvPr id="6" name="Picture 6" descr="punteks logo.jpg">
            <a:extLst>
              <a:ext uri="{FF2B5EF4-FFF2-40B4-BE49-F238E27FC236}">
                <a16:creationId xmlns:a16="http://schemas.microsoft.com/office/drawing/2014/main" id="{B8CA6DCB-0CCA-154B-C3C8-816BC60982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097" y="5708079"/>
            <a:ext cx="5185148" cy="1254971"/>
          </a:xfrm>
          <a:prstGeom prst="rect">
            <a:avLst/>
          </a:prstGeom>
        </p:spPr>
      </p:pic>
      <p:pic>
        <p:nvPicPr>
          <p:cNvPr id="8" name="Resim 7" descr="iç mekan, duvar, kapak, mutfak alet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5BBD70F-4602-DA2F-2D18-28DDD3836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72" y="2481839"/>
            <a:ext cx="3463699" cy="28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273</Words>
  <Application>Microsoft Office PowerPoint</Application>
  <PresentationFormat>On-screen Show (4:3)</PresentationFormat>
  <Paragraphs>46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Yüzeyler</vt:lpstr>
      <vt:lpstr>Tesislerimizde Yapılan Laboratuvar Testleri </vt:lpstr>
      <vt:lpstr>YANMA TESTİ</vt:lpstr>
      <vt:lpstr>TOZ TESTİ </vt:lpstr>
      <vt:lpstr>ÇEKME- KOPMA TESTİ </vt:lpstr>
      <vt:lpstr>SICAKLIK DAYANIMI TESTLERİ </vt:lpstr>
      <vt:lpstr>SES YUTUMLAMA TESTİ </vt:lpstr>
      <vt:lpstr>SES İLETİM KAYBI TESTİ </vt:lpstr>
      <vt:lpstr>POLİP TESTİ</vt:lpstr>
      <vt:lpstr>POLYESTER TESTİ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İMZENUR GÖKÇE</dc:creator>
  <cp:lastModifiedBy>İMZENUR GÖKÇE</cp:lastModifiedBy>
  <cp:revision>9</cp:revision>
  <dcterms:created xsi:type="dcterms:W3CDTF">2025-06-04T09:55:33Z</dcterms:created>
  <dcterms:modified xsi:type="dcterms:W3CDTF">2025-06-25T10:51:11Z</dcterms:modified>
</cp:coreProperties>
</file>